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68" r:id="rId3"/>
    <p:sldId id="257" r:id="rId4"/>
    <p:sldId id="259" r:id="rId5"/>
    <p:sldId id="264" r:id="rId6"/>
    <p:sldId id="272" r:id="rId7"/>
    <p:sldId id="276" r:id="rId8"/>
  </p:sldIdLst>
  <p:sldSz cx="9144000" cy="6858000" type="screen4x3"/>
  <p:notesSz cx="6858000" cy="9144000"/>
  <p:custShowLst>
    <p:custShow name="TheobrominsynteseJL" id="0">
      <p:sldLst>
        <p:sld r:id="rId2"/>
        <p:sld r:id="rId3"/>
        <p:sld r:id="rId4"/>
        <p:sld r:id="rId5"/>
        <p:sld r:id="rId7"/>
        <p:sld r:id="rId8"/>
      </p:sldLst>
    </p:custShow>
    <p:custShow name="Kopier i TheobrominsynteseJL" id="1">
      <p:sldLst>
        <p:sld r:id="rId2"/>
        <p:sld r:id="rId3"/>
        <p:sld r:id="rId4"/>
        <p:sld r:id="rId5"/>
        <p:sld r:id="rId7"/>
        <p:sld r:id="rId8"/>
      </p:sldLst>
    </p:custShow>
  </p:custShowLst>
  <p:defaultTextStyle>
    <a:defPPr>
      <a:defRPr lang="da-D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CC3300"/>
    <a:srgbClr val="008000"/>
    <a:srgbClr val="00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482" autoAdjust="0"/>
  </p:normalViewPr>
  <p:slideViewPr>
    <p:cSldViewPr>
      <p:cViewPr>
        <p:scale>
          <a:sx n="84" d="100"/>
          <a:sy n="84" d="100"/>
        </p:scale>
        <p:origin x="-876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noProof="0" smtClean="0"/>
              <a:t>Klik for at redigere teksttypografierne i masteren</a:t>
            </a:r>
          </a:p>
          <a:p>
            <a:pPr lvl="1"/>
            <a:r>
              <a:rPr lang="da-DK" noProof="0" smtClean="0"/>
              <a:t>Andet niveau</a:t>
            </a:r>
          </a:p>
          <a:p>
            <a:pPr lvl="2"/>
            <a:r>
              <a:rPr lang="da-DK" noProof="0" smtClean="0"/>
              <a:t>Tredje niveau</a:t>
            </a:r>
          </a:p>
          <a:p>
            <a:pPr lvl="3"/>
            <a:r>
              <a:rPr lang="da-DK" noProof="0" smtClean="0"/>
              <a:t>Fjerde niveau</a:t>
            </a:r>
          </a:p>
          <a:p>
            <a:pPr lvl="4"/>
            <a:r>
              <a:rPr lang="da-DK" noProof="0" smtClean="0"/>
              <a:t>Femte niveau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18FA1A5-7212-43D9-8048-AFDABCEB173E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912119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ladsholder til diasbille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Pladsholder til no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a-DK" altLang="da-DK" smtClean="0"/>
              <a:t>Theobrominsymtese</a:t>
            </a:r>
          </a:p>
        </p:txBody>
      </p:sp>
      <p:sp>
        <p:nvSpPr>
          <p:cNvPr id="10244" name="Pladsholder til diasnumm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9A164E5-7A59-482B-8FAB-1FFB817B3A84}" type="slidenum">
              <a:rPr lang="da-DK" altLang="da-DK" smtClean="0"/>
              <a:pPr eaLnBrk="1" hangingPunct="1">
                <a:spcBef>
                  <a:spcPct val="0"/>
                </a:spcBef>
              </a:pPr>
              <a:t>7</a:t>
            </a:fld>
            <a:endParaRPr lang="da-DK" altLang="da-DK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93EA5-BD0D-434C-8B42-BFDEC2241983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69450915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3CBA5-2074-4AD9-A43A-EBD3C3E2FDF8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73676345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3183E-52E8-47D9-A77E-5573972E197D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46131079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7F920-175F-4089-AFFD-EF3B4D6057CC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55957889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D55AC-A5C2-48F8-99EE-CDB7EC0F744B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59975716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5A83-D56C-4874-A65F-FC88B16F5846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14973992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26209-3C56-4C30-908D-15F8DC64CF00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37216432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5C371-2644-4198-915E-788CE8A20956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65874122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 smtClean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B3AC3-5729-44E7-83F9-C70CBB624899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31243048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DA06D-9DF6-498C-8344-0BA8C4D2B5BB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99729455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F3249-C723-4882-81B1-9AB1D6059AA8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10495649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smtClean="0"/>
              <a:t>Klik for at redigere titeltypografi i masteren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smtClean="0"/>
              <a:t>Klik for at redigere teksttypografierne i masteren</a:t>
            </a:r>
          </a:p>
          <a:p>
            <a:pPr lvl="1"/>
            <a:r>
              <a:rPr lang="da-DK" altLang="da-DK" smtClean="0"/>
              <a:t>Andet niveau</a:t>
            </a:r>
          </a:p>
          <a:p>
            <a:pPr lvl="2"/>
            <a:r>
              <a:rPr lang="da-DK" altLang="da-DK" smtClean="0"/>
              <a:t>Tredje niveau</a:t>
            </a:r>
          </a:p>
          <a:p>
            <a:pPr lvl="3"/>
            <a:r>
              <a:rPr lang="da-DK" altLang="da-DK" smtClean="0"/>
              <a:t>Fjerde niveau</a:t>
            </a:r>
          </a:p>
          <a:p>
            <a:pPr lvl="4"/>
            <a:r>
              <a:rPr lang="da-DK" altLang="da-DK" smtClean="0"/>
              <a:t>Femte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3A82C78-B716-4257-8000-8666F1E7803F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2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da-DK" altLang="da-DK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a-DK" altLang="da-DK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37188" y="-2116138"/>
            <a:ext cx="20005676" cy="1142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1288" y="-1900238"/>
            <a:ext cx="20005676" cy="1142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71775" y="188913"/>
            <a:ext cx="47529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2400">
                <a:solidFill>
                  <a:srgbClr val="0000FF"/>
                </a:solidFill>
              </a:rPr>
              <a:t>Regnskoven producerer medicin</a:t>
            </a:r>
            <a:r>
              <a:rPr lang="da-DK" altLang="da-DK" sz="2400">
                <a:solidFill>
                  <a:schemeClr val="tx2"/>
                </a:solidFill>
              </a:rPr>
              <a:t/>
            </a:r>
            <a:br>
              <a:rPr lang="da-DK" altLang="da-DK" sz="2400">
                <a:solidFill>
                  <a:schemeClr val="tx2"/>
                </a:solidFill>
              </a:rPr>
            </a:br>
            <a:endParaRPr lang="da-DK" altLang="da-DK" sz="2400">
              <a:solidFill>
                <a:schemeClr val="tx2"/>
              </a:solidFill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364163" y="5805488"/>
            <a:ext cx="2339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Jørgen Lobedanz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4076700"/>
          </a:xfrm>
          <a:solidFill>
            <a:schemeClr val="folHlink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da-DK" altLang="da-DK" smtClean="0">
                <a:solidFill>
                  <a:srgbClr val="0000FF"/>
                </a:solidFill>
              </a:rPr>
              <a:t>Regnskoven producerer medicin</a:t>
            </a:r>
            <a:r>
              <a:rPr lang="da-DK" altLang="da-DK" smtClean="0"/>
              <a:t/>
            </a:r>
            <a:br>
              <a:rPr lang="da-DK" altLang="da-DK" smtClean="0"/>
            </a:br>
            <a:endParaRPr lang="da-DK" altLang="da-DK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4437063"/>
            <a:ext cx="6400800" cy="1752600"/>
          </a:xfrm>
          <a:solidFill>
            <a:schemeClr val="folHlink"/>
          </a:solidFill>
        </p:spPr>
        <p:txBody>
          <a:bodyPr/>
          <a:lstStyle/>
          <a:p>
            <a:pPr eaLnBrk="1" hangingPunct="1"/>
            <a:r>
              <a:rPr lang="da-DK" altLang="da-DK" smtClean="0">
                <a:solidFill>
                  <a:srgbClr val="0000FF"/>
                </a:solidFill>
              </a:rPr>
              <a:t>Vigtige bio-synteseveje</a:t>
            </a:r>
          </a:p>
          <a:p>
            <a:pPr eaLnBrk="1" hangingPunct="1"/>
            <a:endParaRPr lang="da-DK" altLang="da-DK" smtClean="0">
              <a:solidFill>
                <a:srgbClr val="008000"/>
              </a:solidFill>
            </a:endParaRPr>
          </a:p>
          <a:p>
            <a:pPr eaLnBrk="1" hangingPunct="1"/>
            <a:endParaRPr lang="da-DK" altLang="da-DK" smtClean="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732588" y="5805488"/>
            <a:ext cx="223202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Jørgen Lobedanz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da-DK" altLang="da-DK" sz="180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2000" fill="hold"/>
                                        <p:tgtEl>
                                          <p:spTgt spid="307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pPr eaLnBrk="1" hangingPunct="1"/>
            <a:r>
              <a:rPr lang="da-DK" altLang="da-DK" sz="4000" smtClean="0"/>
              <a:t>Fotosyntese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620713"/>
            <a:ext cx="8229600" cy="4957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a-DK" altLang="da-DK" smtClean="0"/>
              <a:t>      </a:t>
            </a:r>
            <a:r>
              <a:rPr lang="da-DK" altLang="da-DK" i="1" smtClean="0"/>
              <a:t>Lysenergi + CO</a:t>
            </a:r>
            <a:r>
              <a:rPr lang="da-DK" altLang="da-DK" sz="2000" i="1" smtClean="0"/>
              <a:t>2</a:t>
            </a:r>
            <a:r>
              <a:rPr lang="da-DK" altLang="da-DK" i="1" smtClean="0"/>
              <a:t> + H</a:t>
            </a:r>
            <a:r>
              <a:rPr lang="da-DK" altLang="da-DK" sz="1800" b="1" i="1" smtClean="0"/>
              <a:t>2</a:t>
            </a:r>
            <a:r>
              <a:rPr lang="da-DK" altLang="da-DK" i="1" smtClean="0"/>
              <a:t>O + </a:t>
            </a:r>
            <a:r>
              <a:rPr lang="da-DK" altLang="da-DK" i="1" smtClean="0">
                <a:solidFill>
                  <a:srgbClr val="003300"/>
                </a:solidFill>
              </a:rPr>
              <a:t>grøn plante</a:t>
            </a:r>
          </a:p>
          <a:p>
            <a:pPr eaLnBrk="1" hangingPunct="1">
              <a:buFontTx/>
              <a:buNone/>
            </a:pPr>
            <a:r>
              <a:rPr lang="da-DK" altLang="da-DK" smtClean="0"/>
              <a:t>   </a:t>
            </a:r>
          </a:p>
          <a:p>
            <a:pPr eaLnBrk="1" hangingPunct="1">
              <a:buFontTx/>
              <a:buNone/>
            </a:pPr>
            <a:endParaRPr lang="da-DK" altLang="da-DK" smtClean="0"/>
          </a:p>
          <a:p>
            <a:pPr eaLnBrk="1" hangingPunct="1">
              <a:buFontTx/>
              <a:buNone/>
            </a:pPr>
            <a:endParaRPr lang="da-DK" altLang="da-DK" smtClean="0"/>
          </a:p>
        </p:txBody>
      </p:sp>
      <p:sp>
        <p:nvSpPr>
          <p:cNvPr id="4100" name="AutoShape 16"/>
          <p:cNvSpPr>
            <a:spLocks noChangeArrowheads="1"/>
          </p:cNvSpPr>
          <p:nvPr/>
        </p:nvSpPr>
        <p:spPr bwMode="auto">
          <a:xfrm>
            <a:off x="4356100" y="1125538"/>
            <a:ext cx="142875" cy="431800"/>
          </a:xfrm>
          <a:prstGeom prst="downArrow">
            <a:avLst>
              <a:gd name="adj1" fmla="val 50000"/>
              <a:gd name="adj2" fmla="val 755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4101" name="Text Box 17"/>
          <p:cNvSpPr txBox="1">
            <a:spLocks noChangeArrowheads="1"/>
          </p:cNvSpPr>
          <p:nvPr/>
        </p:nvSpPr>
        <p:spPr bwMode="auto">
          <a:xfrm>
            <a:off x="250825" y="1628775"/>
            <a:ext cx="8424863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b="1" dirty="0"/>
              <a:t>                                                     </a:t>
            </a:r>
            <a:r>
              <a:rPr lang="da-DK" altLang="da-DK" sz="1800" dirty="0" err="1" smtClean="0"/>
              <a:t>Carbohydrat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                                                     glukose        stivelse        cellulose</a:t>
            </a:r>
          </a:p>
        </p:txBody>
      </p:sp>
      <p:sp>
        <p:nvSpPr>
          <p:cNvPr id="4102" name="Text Box 47"/>
          <p:cNvSpPr txBox="1">
            <a:spLocks noChangeArrowheads="1"/>
          </p:cNvSpPr>
          <p:nvPr/>
        </p:nvSpPr>
        <p:spPr bwMode="auto">
          <a:xfrm>
            <a:off x="3059113" y="2565400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   C</a:t>
            </a:r>
            <a:r>
              <a:rPr lang="da-DK" altLang="da-DK" sz="1200"/>
              <a:t>6</a:t>
            </a:r>
            <a:r>
              <a:rPr lang="da-DK" altLang="da-DK" sz="1800"/>
              <a:t>H</a:t>
            </a:r>
            <a:r>
              <a:rPr lang="da-DK" altLang="da-DK" sz="1200"/>
              <a:t>12</a:t>
            </a:r>
            <a:r>
              <a:rPr lang="da-DK" altLang="da-DK" sz="1800"/>
              <a:t>O</a:t>
            </a:r>
            <a:r>
              <a:rPr lang="da-DK" altLang="da-DK" sz="1200"/>
              <a:t>6</a:t>
            </a:r>
          </a:p>
        </p:txBody>
      </p:sp>
      <p:sp>
        <p:nvSpPr>
          <p:cNvPr id="4103" name="Text Box 48"/>
          <p:cNvSpPr txBox="1">
            <a:spLocks noChangeArrowheads="1"/>
          </p:cNvSpPr>
          <p:nvPr/>
        </p:nvSpPr>
        <p:spPr bwMode="auto">
          <a:xfrm>
            <a:off x="4211638" y="3357563"/>
            <a:ext cx="1512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 (C</a:t>
            </a:r>
            <a:r>
              <a:rPr lang="da-DK" altLang="da-DK" sz="1200"/>
              <a:t>6</a:t>
            </a:r>
            <a:r>
              <a:rPr lang="da-DK" altLang="da-DK" sz="1800"/>
              <a:t>H</a:t>
            </a:r>
            <a:r>
              <a:rPr lang="da-DK" altLang="da-DK" sz="1200"/>
              <a:t>10</a:t>
            </a:r>
            <a:r>
              <a:rPr lang="da-DK" altLang="da-DK" sz="1800"/>
              <a:t>O</a:t>
            </a:r>
            <a:r>
              <a:rPr lang="da-DK" altLang="da-DK" sz="1200"/>
              <a:t>5</a:t>
            </a:r>
            <a:r>
              <a:rPr lang="da-DK" altLang="da-DK" sz="1800"/>
              <a:t>)</a:t>
            </a:r>
            <a:r>
              <a:rPr lang="da-DK" altLang="da-DK" sz="1200"/>
              <a:t>n</a:t>
            </a:r>
          </a:p>
        </p:txBody>
      </p:sp>
      <p:sp>
        <p:nvSpPr>
          <p:cNvPr id="4104" name="Text Box 49"/>
          <p:cNvSpPr txBox="1">
            <a:spLocks noChangeArrowheads="1"/>
          </p:cNvSpPr>
          <p:nvPr/>
        </p:nvSpPr>
        <p:spPr bwMode="auto">
          <a:xfrm>
            <a:off x="5580063" y="4149725"/>
            <a:ext cx="20875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(C</a:t>
            </a:r>
            <a:r>
              <a:rPr lang="da-DK" altLang="da-DK" sz="1200"/>
              <a:t>6</a:t>
            </a:r>
            <a:r>
              <a:rPr lang="da-DK" altLang="da-DK" sz="1800"/>
              <a:t>H</a:t>
            </a:r>
            <a:r>
              <a:rPr lang="da-DK" altLang="da-DK" sz="1200"/>
              <a:t>10</a:t>
            </a:r>
            <a:r>
              <a:rPr lang="da-DK" altLang="da-DK" sz="1800"/>
              <a:t>O</a:t>
            </a:r>
            <a:r>
              <a:rPr lang="da-DK" altLang="da-DK" sz="1200"/>
              <a:t>5</a:t>
            </a:r>
            <a:r>
              <a:rPr lang="da-DK" altLang="da-DK" sz="1800"/>
              <a:t>)</a:t>
            </a:r>
            <a:r>
              <a:rPr lang="da-DK" altLang="da-DK" sz="1200"/>
              <a:t>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/>
              <a:t>     forgrenet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da-DK" altLang="da-DK" sz="120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pPr eaLnBrk="1" hangingPunct="1"/>
            <a:r>
              <a:rPr lang="da-DK" altLang="da-DK" sz="4000" smtClean="0"/>
              <a:t>Fotosyntese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229600" cy="4957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a-DK" altLang="da-DK" smtClean="0"/>
              <a:t>      </a:t>
            </a:r>
            <a:r>
              <a:rPr lang="da-DK" altLang="da-DK" i="1" smtClean="0"/>
              <a:t>Lysenergi + CO</a:t>
            </a:r>
            <a:r>
              <a:rPr lang="da-DK" altLang="da-DK" sz="2000" i="1" smtClean="0"/>
              <a:t>2</a:t>
            </a:r>
            <a:r>
              <a:rPr lang="da-DK" altLang="da-DK" i="1" smtClean="0"/>
              <a:t> + H</a:t>
            </a:r>
            <a:r>
              <a:rPr lang="da-DK" altLang="da-DK" sz="1800" b="1" i="1" smtClean="0"/>
              <a:t>2</a:t>
            </a:r>
            <a:r>
              <a:rPr lang="da-DK" altLang="da-DK" i="1" smtClean="0"/>
              <a:t>O + </a:t>
            </a:r>
            <a:r>
              <a:rPr lang="da-DK" altLang="da-DK" i="1" smtClean="0">
                <a:solidFill>
                  <a:srgbClr val="003300"/>
                </a:solidFill>
              </a:rPr>
              <a:t>grøn plante</a:t>
            </a:r>
          </a:p>
          <a:p>
            <a:pPr eaLnBrk="1" hangingPunct="1">
              <a:buFontTx/>
              <a:buNone/>
            </a:pPr>
            <a:r>
              <a:rPr lang="da-DK" altLang="da-DK" smtClean="0"/>
              <a:t>   </a:t>
            </a:r>
          </a:p>
          <a:p>
            <a:pPr eaLnBrk="1" hangingPunct="1">
              <a:buFontTx/>
              <a:buNone/>
            </a:pPr>
            <a:endParaRPr lang="da-DK" altLang="da-DK" smtClean="0"/>
          </a:p>
          <a:p>
            <a:pPr eaLnBrk="1" hangingPunct="1">
              <a:buFontTx/>
              <a:buNone/>
            </a:pPr>
            <a:endParaRPr lang="da-DK" altLang="da-DK" smtClean="0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4356100" y="1125538"/>
            <a:ext cx="142875" cy="431800"/>
          </a:xfrm>
          <a:prstGeom prst="downArrow">
            <a:avLst>
              <a:gd name="adj1" fmla="val 50000"/>
              <a:gd name="adj2" fmla="val 755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50825" y="1628775"/>
            <a:ext cx="5761038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                                                     </a:t>
            </a:r>
            <a:r>
              <a:rPr lang="da-DK" altLang="da-DK" sz="1800" dirty="0" err="1" smtClean="0"/>
              <a:t>Carbohydrat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                                                     glukose stivelse cellulose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804025" y="2852738"/>
            <a:ext cx="1871663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Protein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peptider</a:t>
            </a:r>
          </a:p>
        </p:txBody>
      </p:sp>
      <p:sp>
        <p:nvSpPr>
          <p:cNvPr id="5127" name="Text Box 8"/>
          <p:cNvSpPr txBox="1">
            <a:spLocks noChangeArrowheads="1"/>
          </p:cNvSpPr>
          <p:nvPr/>
        </p:nvSpPr>
        <p:spPr bwMode="auto">
          <a:xfrm>
            <a:off x="2484438" y="2852738"/>
            <a:ext cx="1728787" cy="376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err="1" smtClean="0"/>
              <a:t>Pyruvat</a:t>
            </a:r>
            <a:endParaRPr lang="da-DK" altLang="da-DK" sz="1800" dirty="0"/>
          </a:p>
        </p:txBody>
      </p:sp>
      <p:sp>
        <p:nvSpPr>
          <p:cNvPr id="5128" name="Text Box 10"/>
          <p:cNvSpPr txBox="1">
            <a:spLocks noChangeArrowheads="1"/>
          </p:cNvSpPr>
          <p:nvPr/>
        </p:nvSpPr>
        <p:spPr bwMode="auto">
          <a:xfrm>
            <a:off x="5003800" y="2852738"/>
            <a:ext cx="1008063" cy="129266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/>
              <a:t>Amino-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/>
              <a:t>syrer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400" dirty="0" smtClean="0"/>
              <a:t>Eks.: </a:t>
            </a:r>
            <a:r>
              <a:rPr lang="da-DK" altLang="da-DK" sz="1400" dirty="0" err="1" smtClean="0"/>
              <a:t>glycin</a:t>
            </a:r>
            <a:r>
              <a:rPr lang="da-DK" altLang="da-DK" sz="1400" dirty="0" smtClean="0"/>
              <a:t>*</a:t>
            </a:r>
            <a:endParaRPr lang="da-DK" altLang="da-DK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400" dirty="0" err="1"/>
              <a:t>alanin</a:t>
            </a:r>
            <a:endParaRPr lang="da-DK" altLang="da-DK" sz="1400" dirty="0"/>
          </a:p>
        </p:txBody>
      </p:sp>
      <p:sp>
        <p:nvSpPr>
          <p:cNvPr id="5129" name="AutoShape 18"/>
          <p:cNvSpPr>
            <a:spLocks noChangeArrowheads="1"/>
          </p:cNvSpPr>
          <p:nvPr/>
        </p:nvSpPr>
        <p:spPr bwMode="auto">
          <a:xfrm>
            <a:off x="4356100" y="2997200"/>
            <a:ext cx="503238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5130" name="AutoShape 21"/>
          <p:cNvSpPr>
            <a:spLocks noChangeArrowheads="1"/>
          </p:cNvSpPr>
          <p:nvPr/>
        </p:nvSpPr>
        <p:spPr bwMode="auto">
          <a:xfrm>
            <a:off x="3203575" y="2420938"/>
            <a:ext cx="144463" cy="360362"/>
          </a:xfrm>
          <a:prstGeom prst="downArrow">
            <a:avLst>
              <a:gd name="adj1" fmla="val 50000"/>
              <a:gd name="adj2" fmla="val 6236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5131" name="AutoShape 27"/>
          <p:cNvSpPr>
            <a:spLocks noChangeArrowheads="1"/>
          </p:cNvSpPr>
          <p:nvPr/>
        </p:nvSpPr>
        <p:spPr bwMode="auto">
          <a:xfrm>
            <a:off x="6084888" y="2997200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5132" name="Oval 31"/>
          <p:cNvSpPr>
            <a:spLocks noChangeArrowheads="1"/>
          </p:cNvSpPr>
          <p:nvPr/>
        </p:nvSpPr>
        <p:spPr bwMode="auto">
          <a:xfrm>
            <a:off x="6732588" y="2133600"/>
            <a:ext cx="719137" cy="5746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da-DK" altLang="da-DK" sz="1800"/>
              <a:t>NH</a:t>
            </a:r>
            <a:r>
              <a:rPr lang="da-DK" altLang="da-DK" sz="1800" baseline="-25000"/>
              <a:t>4</a:t>
            </a:r>
            <a:r>
              <a:rPr lang="da-DK" altLang="da-DK" sz="1800" baseline="30000"/>
              <a:t>+</a:t>
            </a:r>
            <a:endParaRPr lang="da-DK" altLang="da-DK" sz="1800"/>
          </a:p>
        </p:txBody>
      </p:sp>
      <p:sp>
        <p:nvSpPr>
          <p:cNvPr id="5133" name="Line 33"/>
          <p:cNvSpPr>
            <a:spLocks noChangeShapeType="1"/>
          </p:cNvSpPr>
          <p:nvPr/>
        </p:nvSpPr>
        <p:spPr bwMode="auto">
          <a:xfrm flipH="1">
            <a:off x="4572000" y="2492375"/>
            <a:ext cx="2160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5134" name="Line 34"/>
          <p:cNvSpPr>
            <a:spLocks noChangeShapeType="1"/>
          </p:cNvSpPr>
          <p:nvPr/>
        </p:nvSpPr>
        <p:spPr bwMode="auto">
          <a:xfrm flipH="1">
            <a:off x="4572000" y="2492375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5135" name="Text Box 42"/>
          <p:cNvSpPr txBox="1">
            <a:spLocks noChangeArrowheads="1"/>
          </p:cNvSpPr>
          <p:nvPr/>
        </p:nvSpPr>
        <p:spPr bwMode="auto">
          <a:xfrm>
            <a:off x="2411413" y="3500438"/>
            <a:ext cx="20875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 CH</a:t>
            </a:r>
            <a:r>
              <a:rPr lang="da-DK" altLang="da-DK" sz="1200"/>
              <a:t>3</a:t>
            </a:r>
            <a:r>
              <a:rPr lang="da-DK" altLang="da-DK" sz="1800"/>
              <a:t>COCOOH</a:t>
            </a:r>
          </a:p>
        </p:txBody>
      </p:sp>
      <p:sp>
        <p:nvSpPr>
          <p:cNvPr id="5136" name="Text Box 44"/>
          <p:cNvSpPr txBox="1">
            <a:spLocks noChangeArrowheads="1"/>
          </p:cNvSpPr>
          <p:nvPr/>
        </p:nvSpPr>
        <p:spPr bwMode="auto">
          <a:xfrm>
            <a:off x="5003800" y="4365625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*NH</a:t>
            </a:r>
            <a:r>
              <a:rPr lang="da-DK" altLang="da-DK" sz="1200"/>
              <a:t>2</a:t>
            </a:r>
            <a:r>
              <a:rPr lang="da-DK" altLang="da-DK" sz="1800"/>
              <a:t>CH</a:t>
            </a:r>
            <a:r>
              <a:rPr lang="da-DK" altLang="da-DK" sz="1200"/>
              <a:t>2</a:t>
            </a:r>
            <a:r>
              <a:rPr lang="da-DK" altLang="da-DK" sz="1800"/>
              <a:t>COOH</a:t>
            </a:r>
          </a:p>
        </p:txBody>
      </p:sp>
      <p:sp>
        <p:nvSpPr>
          <p:cNvPr id="5137" name="Text Box 46"/>
          <p:cNvSpPr txBox="1">
            <a:spLocks noChangeArrowheads="1"/>
          </p:cNvSpPr>
          <p:nvPr/>
        </p:nvSpPr>
        <p:spPr bwMode="auto">
          <a:xfrm>
            <a:off x="5653088" y="5300663"/>
            <a:ext cx="3240087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smtClean="0"/>
              <a:t>Eks.: Insulin   </a:t>
            </a:r>
            <a:r>
              <a:rPr lang="da-DK" altLang="da-DK" sz="1600" dirty="0"/>
              <a:t>51aminosyrer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Glycin</a:t>
            </a:r>
            <a:r>
              <a:rPr lang="da-DK" altLang="da-DK" sz="1000" dirty="0"/>
              <a:t>1</a:t>
            </a:r>
            <a:r>
              <a:rPr lang="da-DK" altLang="da-DK" sz="1800" dirty="0"/>
              <a:t>----Alanin</a:t>
            </a:r>
            <a:r>
              <a:rPr lang="da-DK" altLang="da-DK" sz="1000" dirty="0"/>
              <a:t>51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pPr eaLnBrk="1" hangingPunct="1"/>
            <a:r>
              <a:rPr lang="da-DK" altLang="da-DK" sz="4000" smtClean="0"/>
              <a:t>Fotosyntese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4" y="620713"/>
            <a:ext cx="8893175" cy="4957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a-DK" altLang="da-DK" dirty="0" smtClean="0"/>
              <a:t>      </a:t>
            </a:r>
            <a:r>
              <a:rPr lang="da-DK" altLang="da-DK" i="1" dirty="0" smtClean="0"/>
              <a:t>Lysenergi + CO</a:t>
            </a:r>
            <a:r>
              <a:rPr lang="da-DK" altLang="da-DK" sz="2000" i="1" dirty="0" smtClean="0"/>
              <a:t>2</a:t>
            </a:r>
            <a:r>
              <a:rPr lang="da-DK" altLang="da-DK" i="1" dirty="0" smtClean="0"/>
              <a:t> + H</a:t>
            </a:r>
            <a:r>
              <a:rPr lang="da-DK" altLang="da-DK" sz="1800" b="1" i="1" dirty="0" smtClean="0"/>
              <a:t>2</a:t>
            </a:r>
            <a:r>
              <a:rPr lang="da-DK" altLang="da-DK" i="1" dirty="0" smtClean="0"/>
              <a:t>O + </a:t>
            </a:r>
            <a:r>
              <a:rPr lang="da-DK" altLang="da-DK" i="1" dirty="0" smtClean="0">
                <a:solidFill>
                  <a:srgbClr val="003300"/>
                </a:solidFill>
              </a:rPr>
              <a:t>grøn plante</a:t>
            </a:r>
          </a:p>
          <a:p>
            <a:pPr eaLnBrk="1" hangingPunct="1">
              <a:buFontTx/>
              <a:buNone/>
            </a:pPr>
            <a:r>
              <a:rPr lang="da-DK" altLang="da-DK" dirty="0" smtClean="0"/>
              <a:t>   </a:t>
            </a:r>
          </a:p>
          <a:p>
            <a:pPr eaLnBrk="1" hangingPunct="1">
              <a:buFontTx/>
              <a:buNone/>
            </a:pPr>
            <a:endParaRPr lang="da-DK" altLang="da-DK" dirty="0" smtClean="0"/>
          </a:p>
          <a:p>
            <a:pPr eaLnBrk="1" hangingPunct="1">
              <a:buFontTx/>
              <a:buNone/>
            </a:pPr>
            <a:endParaRPr lang="da-DK" altLang="da-DK" dirty="0" smtClean="0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4356100" y="1125538"/>
            <a:ext cx="142875" cy="431800"/>
          </a:xfrm>
          <a:prstGeom prst="downArrow">
            <a:avLst>
              <a:gd name="adj1" fmla="val 50000"/>
              <a:gd name="adj2" fmla="val 755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1628775"/>
            <a:ext cx="5761038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b="1" dirty="0"/>
              <a:t>                                                     </a:t>
            </a:r>
            <a:r>
              <a:rPr lang="da-DK" altLang="da-DK" sz="1800" dirty="0" err="1" smtClean="0"/>
              <a:t>Carbohydrat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                                                     glukose stivelse cellulose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804025" y="2852738"/>
            <a:ext cx="1871663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Protein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peptider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50825" y="2852738"/>
            <a:ext cx="1800225" cy="92333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Fedtstof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smtClean="0"/>
              <a:t>Eks.: stearinsyre</a:t>
            </a:r>
            <a:endParaRPr lang="da-DK" altLang="da-DK" sz="12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smtClean="0"/>
              <a:t>         linolsyre</a:t>
            </a:r>
            <a:endParaRPr lang="da-DK" altLang="da-DK" sz="1200" dirty="0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484438" y="2852738"/>
            <a:ext cx="1728787" cy="376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Pyrodruesyre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484438" y="3573463"/>
            <a:ext cx="1728787" cy="376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/>
              <a:t>Acetyl-CoA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5003800" y="2852738"/>
            <a:ext cx="1008063" cy="129266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/>
              <a:t>Amino-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/>
              <a:t>syrer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400" dirty="0" smtClean="0"/>
              <a:t>Eks.: </a:t>
            </a:r>
            <a:r>
              <a:rPr lang="da-DK" altLang="da-DK" sz="1400" dirty="0" err="1" smtClean="0"/>
              <a:t>glycin</a:t>
            </a:r>
            <a:endParaRPr lang="da-DK" altLang="da-DK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400" dirty="0" err="1"/>
              <a:t>alanin</a:t>
            </a:r>
            <a:endParaRPr lang="da-DK" altLang="da-DK" sz="1400" dirty="0"/>
          </a:p>
        </p:txBody>
      </p:sp>
      <p:sp>
        <p:nvSpPr>
          <p:cNvPr id="6155" name="AutoShape 11"/>
          <p:cNvSpPr>
            <a:spLocks noChangeArrowheads="1"/>
          </p:cNvSpPr>
          <p:nvPr/>
        </p:nvSpPr>
        <p:spPr bwMode="auto">
          <a:xfrm>
            <a:off x="4356100" y="3716338"/>
            <a:ext cx="503238" cy="144462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6156" name="AutoShape 12"/>
          <p:cNvSpPr>
            <a:spLocks noChangeArrowheads="1"/>
          </p:cNvSpPr>
          <p:nvPr/>
        </p:nvSpPr>
        <p:spPr bwMode="auto">
          <a:xfrm>
            <a:off x="4356100" y="2997200"/>
            <a:ext cx="503238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6157" name="AutoShape 13"/>
          <p:cNvSpPr>
            <a:spLocks noChangeArrowheads="1"/>
          </p:cNvSpPr>
          <p:nvPr/>
        </p:nvSpPr>
        <p:spPr bwMode="auto">
          <a:xfrm>
            <a:off x="3203575" y="3284538"/>
            <a:ext cx="144463" cy="215900"/>
          </a:xfrm>
          <a:prstGeom prst="downArrow">
            <a:avLst>
              <a:gd name="adj1" fmla="val 50000"/>
              <a:gd name="adj2" fmla="val 373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3491880" y="2419351"/>
            <a:ext cx="144463" cy="360362"/>
          </a:xfrm>
          <a:prstGeom prst="downArrow">
            <a:avLst>
              <a:gd name="adj1" fmla="val 50000"/>
              <a:gd name="adj2" fmla="val 6236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6159" name="AutoShape 15"/>
          <p:cNvSpPr>
            <a:spLocks noChangeArrowheads="1"/>
          </p:cNvSpPr>
          <p:nvPr/>
        </p:nvSpPr>
        <p:spPr bwMode="auto">
          <a:xfrm>
            <a:off x="2124075" y="3716338"/>
            <a:ext cx="287338" cy="144462"/>
          </a:xfrm>
          <a:prstGeom prst="leftArrow">
            <a:avLst>
              <a:gd name="adj1" fmla="val 50000"/>
              <a:gd name="adj2" fmla="val 4972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6160" name="AutoShape 16"/>
          <p:cNvSpPr>
            <a:spLocks noChangeArrowheads="1"/>
          </p:cNvSpPr>
          <p:nvPr/>
        </p:nvSpPr>
        <p:spPr bwMode="auto">
          <a:xfrm>
            <a:off x="6084888" y="2997200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7812088" y="1173877"/>
            <a:ext cx="1331912" cy="110799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smtClean="0"/>
              <a:t>DNA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 smtClean="0"/>
              <a:t>puriner +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 smtClean="0"/>
              <a:t>pyrimidiner</a:t>
            </a:r>
            <a:endParaRPr lang="da-DK" altLang="da-DK" sz="1600" dirty="0"/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6588125" y="1773238"/>
            <a:ext cx="8636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da-DK" altLang="da-DK" sz="1800"/>
              <a:t>PO</a:t>
            </a:r>
            <a:r>
              <a:rPr lang="da-DK" altLang="da-DK" sz="1800" baseline="-25000"/>
              <a:t>4</a:t>
            </a:r>
            <a:r>
              <a:rPr lang="da-DK" altLang="da-DK" sz="1800" baseline="30000"/>
              <a:t>3-</a:t>
            </a:r>
            <a:endParaRPr lang="da-DK" altLang="da-DK" sz="1800"/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6732588" y="2276475"/>
            <a:ext cx="719137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a-DK" altLang="da-DK" sz="1800"/>
              <a:t>NH4+</a:t>
            </a:r>
            <a:endParaRPr lang="da-DK" altLang="da-DK" sz="1600"/>
          </a:p>
        </p:txBody>
      </p:sp>
      <p:sp>
        <p:nvSpPr>
          <p:cNvPr id="6164" name="Line 20"/>
          <p:cNvSpPr>
            <a:spLocks noChangeShapeType="1"/>
          </p:cNvSpPr>
          <p:nvPr/>
        </p:nvSpPr>
        <p:spPr bwMode="auto">
          <a:xfrm flipH="1">
            <a:off x="4572000" y="2492375"/>
            <a:ext cx="2160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65" name="Line 21"/>
          <p:cNvSpPr>
            <a:spLocks noChangeShapeType="1"/>
          </p:cNvSpPr>
          <p:nvPr/>
        </p:nvSpPr>
        <p:spPr bwMode="auto">
          <a:xfrm flipH="1">
            <a:off x="4572000" y="2492375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66" name="Line 22"/>
          <p:cNvSpPr>
            <a:spLocks noChangeShapeType="1"/>
          </p:cNvSpPr>
          <p:nvPr/>
        </p:nvSpPr>
        <p:spPr bwMode="auto">
          <a:xfrm flipH="1">
            <a:off x="4572000" y="328453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67" name="Line 23"/>
          <p:cNvSpPr>
            <a:spLocks noChangeShapeType="1"/>
          </p:cNvSpPr>
          <p:nvPr/>
        </p:nvSpPr>
        <p:spPr bwMode="auto">
          <a:xfrm>
            <a:off x="7524750" y="1989138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68" name="Line 24"/>
          <p:cNvSpPr>
            <a:spLocks noChangeShapeType="1"/>
          </p:cNvSpPr>
          <p:nvPr/>
        </p:nvSpPr>
        <p:spPr bwMode="auto">
          <a:xfrm flipV="1">
            <a:off x="5867400" y="2781300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69" name="Line 25"/>
          <p:cNvSpPr>
            <a:spLocks noChangeShapeType="1"/>
          </p:cNvSpPr>
          <p:nvPr/>
        </p:nvSpPr>
        <p:spPr bwMode="auto">
          <a:xfrm>
            <a:off x="5867400" y="2781300"/>
            <a:ext cx="1657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70" name="Line 26"/>
          <p:cNvSpPr>
            <a:spLocks noChangeShapeType="1"/>
          </p:cNvSpPr>
          <p:nvPr/>
        </p:nvSpPr>
        <p:spPr bwMode="auto">
          <a:xfrm flipV="1">
            <a:off x="7524750" y="2276475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71" name="Line 27"/>
          <p:cNvSpPr>
            <a:spLocks noChangeShapeType="1"/>
          </p:cNvSpPr>
          <p:nvPr/>
        </p:nvSpPr>
        <p:spPr bwMode="auto">
          <a:xfrm flipV="1">
            <a:off x="7524750" y="227647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a-DK"/>
          </a:p>
        </p:txBody>
      </p:sp>
      <p:sp>
        <p:nvSpPr>
          <p:cNvPr id="6172" name="Oval 19"/>
          <p:cNvSpPr>
            <a:spLocks noChangeArrowheads="1"/>
          </p:cNvSpPr>
          <p:nvPr/>
        </p:nvSpPr>
        <p:spPr bwMode="auto">
          <a:xfrm>
            <a:off x="6588125" y="2276475"/>
            <a:ext cx="8636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da-DK" altLang="da-DK" sz="1800"/>
              <a:t>NH</a:t>
            </a:r>
            <a:r>
              <a:rPr lang="da-DK" altLang="da-DK" sz="1800" baseline="-25000"/>
              <a:t>4</a:t>
            </a:r>
            <a:r>
              <a:rPr lang="da-DK" altLang="da-DK" sz="1800" baseline="30000"/>
              <a:t>+</a:t>
            </a:r>
            <a:endParaRPr lang="da-DK" altLang="da-DK" sz="180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pPr eaLnBrk="1" hangingPunct="1"/>
            <a:r>
              <a:rPr lang="da-DK" altLang="da-DK" sz="4000" smtClean="0"/>
              <a:t>Fotosyntese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90550"/>
            <a:ext cx="8519235" cy="4957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da-DK" altLang="da-DK" dirty="0" smtClean="0"/>
              <a:t>      </a:t>
            </a:r>
            <a:r>
              <a:rPr lang="da-DK" altLang="da-DK" i="1" dirty="0" smtClean="0"/>
              <a:t>Lysenergi + CO</a:t>
            </a:r>
            <a:r>
              <a:rPr lang="da-DK" altLang="da-DK" sz="2000" i="1" dirty="0" smtClean="0"/>
              <a:t>2</a:t>
            </a:r>
            <a:r>
              <a:rPr lang="da-DK" altLang="da-DK" i="1" dirty="0" smtClean="0"/>
              <a:t> + H</a:t>
            </a:r>
            <a:r>
              <a:rPr lang="da-DK" altLang="da-DK" sz="1800" b="1" i="1" dirty="0" smtClean="0"/>
              <a:t>2</a:t>
            </a:r>
            <a:r>
              <a:rPr lang="da-DK" altLang="da-DK" i="1" dirty="0" smtClean="0"/>
              <a:t>O + </a:t>
            </a:r>
            <a:r>
              <a:rPr lang="da-DK" altLang="da-DK" i="1" dirty="0" smtClean="0">
                <a:solidFill>
                  <a:srgbClr val="003300"/>
                </a:solidFill>
              </a:rPr>
              <a:t>grøn plante</a:t>
            </a:r>
          </a:p>
          <a:p>
            <a:pPr eaLnBrk="1" hangingPunct="1">
              <a:buFontTx/>
              <a:buNone/>
            </a:pPr>
            <a:r>
              <a:rPr lang="da-DK" altLang="da-DK" dirty="0" smtClean="0"/>
              <a:t>   </a:t>
            </a:r>
          </a:p>
          <a:p>
            <a:pPr eaLnBrk="1" hangingPunct="1">
              <a:buFontTx/>
              <a:buNone/>
            </a:pPr>
            <a:endParaRPr lang="da-DK" altLang="da-DK" dirty="0" smtClean="0"/>
          </a:p>
          <a:p>
            <a:pPr eaLnBrk="1" hangingPunct="1">
              <a:buFontTx/>
              <a:buNone/>
            </a:pPr>
            <a:endParaRPr lang="da-DK" altLang="da-DK" dirty="0" smtClean="0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4356100" y="1125538"/>
            <a:ext cx="142875" cy="431800"/>
          </a:xfrm>
          <a:prstGeom prst="downArrow">
            <a:avLst>
              <a:gd name="adj1" fmla="val 50000"/>
              <a:gd name="adj2" fmla="val 755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50825" y="1628775"/>
            <a:ext cx="8424863" cy="7429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b="1" dirty="0"/>
              <a:t>                                                     </a:t>
            </a:r>
            <a:r>
              <a:rPr lang="da-DK" altLang="da-DK" sz="1800" dirty="0" err="1" smtClean="0"/>
              <a:t>Carbohydrat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                                                     glukose stivelse cellulose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804025" y="3694906"/>
            <a:ext cx="1871663" cy="73818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Protein</a:t>
            </a:r>
            <a:r>
              <a:rPr lang="da-DK" altLang="da-DK" sz="1800" b="1" dirty="0"/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600" dirty="0"/>
              <a:t>peptider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250825" y="2852738"/>
            <a:ext cx="1800225" cy="738664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smtClean="0"/>
              <a:t>Fedtsyrer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da-DK" altLang="da-DK" sz="1600" dirty="0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484438" y="2852738"/>
            <a:ext cx="1728787" cy="376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err="1" smtClean="0"/>
              <a:t>Pyruvat</a:t>
            </a:r>
            <a:endParaRPr lang="da-DK" altLang="da-DK" sz="1800" dirty="0"/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2484438" y="3573463"/>
            <a:ext cx="1728787" cy="3762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/>
              <a:t>Acetyl-CoA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5003800" y="2841625"/>
            <a:ext cx="1008063" cy="10156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/>
              <a:t>Amino-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 dirty="0" smtClean="0"/>
              <a:t>Syrer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200" dirty="0" smtClean="0"/>
              <a:t>Eks.: </a:t>
            </a:r>
            <a:r>
              <a:rPr lang="da-DK" altLang="da-DK" sz="1200" dirty="0" err="1" smtClean="0"/>
              <a:t>fenylalanin</a:t>
            </a:r>
            <a:endParaRPr lang="da-DK" altLang="da-DK" sz="1200" dirty="0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79388" y="5229225"/>
            <a:ext cx="2089150" cy="1477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err="1"/>
              <a:t>Terpenoider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err="1"/>
              <a:t>caroten</a:t>
            </a:r>
            <a:endParaRPr lang="da-DK" altLang="da-DK" sz="12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A-vitamin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natur-gummi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steroider (p-pille fra yams)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250825" y="4508500"/>
            <a:ext cx="1800225" cy="3762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err="1" smtClean="0"/>
              <a:t>Mevalonsyre</a:t>
            </a:r>
            <a:endParaRPr lang="da-DK" altLang="da-DK" sz="1800" dirty="0"/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484438" y="4508500"/>
            <a:ext cx="1727200" cy="3762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Malonyl–CoA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2492375" y="5435600"/>
            <a:ext cx="1800225" cy="9223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/>
              <a:t>Glycosider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/>
              <a:t>digitoxin   (hjertemed.)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/>
              <a:t>steviosid  (sødestof)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4572000" y="4508500"/>
            <a:ext cx="1439863" cy="6508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 err="1"/>
              <a:t>Flavonoider</a:t>
            </a:r>
            <a:endParaRPr lang="da-DK" altLang="da-DK" sz="18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smtClean="0"/>
              <a:t>plantefarver</a:t>
            </a:r>
            <a:endParaRPr lang="da-DK" altLang="da-DK" sz="1200" dirty="0"/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6804025" y="4537075"/>
            <a:ext cx="1871663" cy="20313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800" dirty="0"/>
              <a:t>Alkaloider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err="1"/>
              <a:t>kodein</a:t>
            </a:r>
            <a:endParaRPr lang="da-DK" altLang="da-DK" sz="1200" dirty="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koffein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kokain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/>
              <a:t>morfin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b="1" dirty="0" err="1"/>
              <a:t>theobromin</a:t>
            </a:r>
            <a:r>
              <a:rPr lang="da-DK" altLang="da-DK" sz="1200" b="1" dirty="0"/>
              <a:t> (kakao)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da-DK" altLang="da-DK" sz="1200" dirty="0" err="1" smtClean="0"/>
              <a:t>theofyllin</a:t>
            </a:r>
            <a:endParaRPr lang="da-DK" altLang="da-DK" sz="1200" dirty="0"/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4356100" y="3716338"/>
            <a:ext cx="503238" cy="144462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86" name="AutoShape 18"/>
          <p:cNvSpPr>
            <a:spLocks noChangeArrowheads="1"/>
          </p:cNvSpPr>
          <p:nvPr/>
        </p:nvSpPr>
        <p:spPr bwMode="auto">
          <a:xfrm>
            <a:off x="4356100" y="2997200"/>
            <a:ext cx="503238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87" name="AutoShape 19"/>
          <p:cNvSpPr>
            <a:spLocks noChangeArrowheads="1"/>
          </p:cNvSpPr>
          <p:nvPr/>
        </p:nvSpPr>
        <p:spPr bwMode="auto">
          <a:xfrm>
            <a:off x="3203575" y="3284538"/>
            <a:ext cx="144463" cy="215900"/>
          </a:xfrm>
          <a:prstGeom prst="downArrow">
            <a:avLst>
              <a:gd name="adj1" fmla="val 50000"/>
              <a:gd name="adj2" fmla="val 373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88" name="AutoShape 20"/>
          <p:cNvSpPr>
            <a:spLocks noChangeArrowheads="1"/>
          </p:cNvSpPr>
          <p:nvPr/>
        </p:nvSpPr>
        <p:spPr bwMode="auto">
          <a:xfrm>
            <a:off x="3203575" y="4076700"/>
            <a:ext cx="142875" cy="360363"/>
          </a:xfrm>
          <a:prstGeom prst="downArrow">
            <a:avLst>
              <a:gd name="adj1" fmla="val 50000"/>
              <a:gd name="adj2" fmla="val 630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89" name="AutoShape 21"/>
          <p:cNvSpPr>
            <a:spLocks noChangeArrowheads="1"/>
          </p:cNvSpPr>
          <p:nvPr/>
        </p:nvSpPr>
        <p:spPr bwMode="auto">
          <a:xfrm>
            <a:off x="3203575" y="2420938"/>
            <a:ext cx="144463" cy="360362"/>
          </a:xfrm>
          <a:prstGeom prst="downArrow">
            <a:avLst>
              <a:gd name="adj1" fmla="val 50000"/>
              <a:gd name="adj2" fmla="val 6236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da-DK" sz="1800">
              <a:solidFill>
                <a:schemeClr val="bg1"/>
              </a:solidFill>
            </a:endParaRPr>
          </a:p>
        </p:txBody>
      </p:sp>
      <p:sp>
        <p:nvSpPr>
          <p:cNvPr id="7192" name="AutoShape 24"/>
          <p:cNvSpPr>
            <a:spLocks noChangeArrowheads="1"/>
          </p:cNvSpPr>
          <p:nvPr/>
        </p:nvSpPr>
        <p:spPr bwMode="auto">
          <a:xfrm rot="10800000">
            <a:off x="971550" y="4221163"/>
            <a:ext cx="360363" cy="14446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20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4400" y="0"/>
                </a:moveTo>
                <a:lnTo>
                  <a:pt x="7200" y="7200"/>
                </a:lnTo>
                <a:lnTo>
                  <a:pt x="10286" y="7200"/>
                </a:lnTo>
                <a:lnTo>
                  <a:pt x="10286" y="12001"/>
                </a:lnTo>
                <a:lnTo>
                  <a:pt x="0" y="12001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4400" y="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a-DK"/>
          </a:p>
        </p:txBody>
      </p:sp>
      <p:sp>
        <p:nvSpPr>
          <p:cNvPr id="7193" name="AutoShape 25"/>
          <p:cNvSpPr>
            <a:spLocks noChangeArrowheads="1"/>
          </p:cNvSpPr>
          <p:nvPr/>
        </p:nvSpPr>
        <p:spPr bwMode="auto">
          <a:xfrm>
            <a:off x="1042988" y="4941888"/>
            <a:ext cx="144462" cy="215900"/>
          </a:xfrm>
          <a:prstGeom prst="downArrow">
            <a:avLst>
              <a:gd name="adj1" fmla="val 50000"/>
              <a:gd name="adj2" fmla="val 3736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94" name="AutoShape 18"/>
          <p:cNvSpPr>
            <a:spLocks noChangeArrowheads="1"/>
          </p:cNvSpPr>
          <p:nvPr/>
        </p:nvSpPr>
        <p:spPr bwMode="auto">
          <a:xfrm>
            <a:off x="6156325" y="2968625"/>
            <a:ext cx="503238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95" name="AutoShape 20"/>
          <p:cNvSpPr>
            <a:spLocks noChangeArrowheads="1"/>
          </p:cNvSpPr>
          <p:nvPr/>
        </p:nvSpPr>
        <p:spPr bwMode="auto">
          <a:xfrm>
            <a:off x="3230563" y="4940300"/>
            <a:ext cx="142875" cy="360363"/>
          </a:xfrm>
          <a:prstGeom prst="downArrow">
            <a:avLst>
              <a:gd name="adj1" fmla="val 50000"/>
              <a:gd name="adj2" fmla="val 6305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96" name="AutoShape 18"/>
          <p:cNvSpPr>
            <a:spLocks noChangeArrowheads="1"/>
          </p:cNvSpPr>
          <p:nvPr/>
        </p:nvSpPr>
        <p:spPr bwMode="auto">
          <a:xfrm>
            <a:off x="4694238" y="4148138"/>
            <a:ext cx="503237" cy="146050"/>
          </a:xfrm>
          <a:prstGeom prst="rightArrow">
            <a:avLst>
              <a:gd name="adj1" fmla="val 50000"/>
              <a:gd name="adj2" fmla="val 8614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97" name="AutoShape 20"/>
          <p:cNvSpPr>
            <a:spLocks noChangeArrowheads="1"/>
          </p:cNvSpPr>
          <p:nvPr/>
        </p:nvSpPr>
        <p:spPr bwMode="auto">
          <a:xfrm>
            <a:off x="5172075" y="4040188"/>
            <a:ext cx="142875" cy="361950"/>
          </a:xfrm>
          <a:prstGeom prst="downArrow">
            <a:avLst>
              <a:gd name="adj1" fmla="val 50000"/>
              <a:gd name="adj2" fmla="val 6333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7198" name="AutoShape 17"/>
          <p:cNvSpPr>
            <a:spLocks noChangeArrowheads="1"/>
          </p:cNvSpPr>
          <p:nvPr/>
        </p:nvSpPr>
        <p:spPr bwMode="auto">
          <a:xfrm rot="2113660">
            <a:off x="6148388" y="3622675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32" name="AutoShape 17"/>
          <p:cNvSpPr>
            <a:spLocks noChangeArrowheads="1"/>
          </p:cNvSpPr>
          <p:nvPr/>
        </p:nvSpPr>
        <p:spPr bwMode="auto">
          <a:xfrm rot="2821144">
            <a:off x="6214116" y="4438373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33" name="AutoShape 17"/>
          <p:cNvSpPr>
            <a:spLocks noChangeArrowheads="1"/>
          </p:cNvSpPr>
          <p:nvPr/>
        </p:nvSpPr>
        <p:spPr bwMode="auto">
          <a:xfrm rot="3170262">
            <a:off x="5901183" y="4004469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3" name="Tekstboks 2"/>
          <p:cNvSpPr txBox="1"/>
          <p:nvPr/>
        </p:nvSpPr>
        <p:spPr>
          <a:xfrm>
            <a:off x="6804025" y="2601119"/>
            <a:ext cx="1871663" cy="861774"/>
          </a:xfrm>
          <a:prstGeom prst="rect">
            <a:avLst/>
          </a:prstGeom>
          <a:noFill/>
          <a:ln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r>
              <a:rPr lang="da-DK" dirty="0" smtClean="0"/>
              <a:t>DNA</a:t>
            </a:r>
          </a:p>
          <a:p>
            <a:r>
              <a:rPr lang="da-DK" sz="1600" dirty="0"/>
              <a:t>p</a:t>
            </a:r>
            <a:r>
              <a:rPr lang="da-DK" sz="1600" dirty="0" smtClean="0"/>
              <a:t>uriner +</a:t>
            </a:r>
          </a:p>
          <a:p>
            <a:r>
              <a:rPr lang="da-DK" sz="1600" dirty="0" smtClean="0"/>
              <a:t>pyrimidiner</a:t>
            </a:r>
            <a:endParaRPr lang="da-DK" sz="1600" dirty="0"/>
          </a:p>
        </p:txBody>
      </p:sp>
      <p:sp>
        <p:nvSpPr>
          <p:cNvPr id="36" name="AutoShape 17"/>
          <p:cNvSpPr>
            <a:spLocks noChangeArrowheads="1"/>
          </p:cNvSpPr>
          <p:nvPr/>
        </p:nvSpPr>
        <p:spPr bwMode="auto">
          <a:xfrm>
            <a:off x="3676151" y="4149725"/>
            <a:ext cx="503237" cy="144463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37" name="AutoShape 17"/>
          <p:cNvSpPr>
            <a:spLocks noChangeArrowheads="1"/>
          </p:cNvSpPr>
          <p:nvPr/>
        </p:nvSpPr>
        <p:spPr bwMode="auto">
          <a:xfrm rot="12890715">
            <a:off x="2120231" y="4233223"/>
            <a:ext cx="503238" cy="144462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38" name="AutoShape 17"/>
          <p:cNvSpPr>
            <a:spLocks noChangeArrowheads="1"/>
          </p:cNvSpPr>
          <p:nvPr/>
        </p:nvSpPr>
        <p:spPr bwMode="auto">
          <a:xfrm rot="12849242">
            <a:off x="1618977" y="3864967"/>
            <a:ext cx="503238" cy="153920"/>
          </a:xfrm>
          <a:prstGeom prst="rightArrow">
            <a:avLst>
              <a:gd name="adj1" fmla="val 50000"/>
              <a:gd name="adj2" fmla="val 870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4152900" cy="576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7" name="Picture 5" descr="~AUT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321175" cy="576103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0" y="4762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a-DK" altLang="da-DK" sz="1800"/>
          </a:p>
        </p:txBody>
      </p:sp>
      <p:sp>
        <p:nvSpPr>
          <p:cNvPr id="8197" name="Rectangle 7"/>
          <p:cNvSpPr>
            <a:spLocks noChangeArrowheads="1"/>
          </p:cNvSpPr>
          <p:nvPr/>
        </p:nvSpPr>
        <p:spPr bwMode="auto">
          <a:xfrm>
            <a:off x="0" y="461963"/>
            <a:ext cx="1841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200">
                <a:cs typeface="Times New Roman" pitchFamily="18" charset="0"/>
              </a:rPr>
              <a:t/>
            </a:r>
            <a:br>
              <a:rPr lang="da-DK" altLang="da-DK" sz="1200">
                <a:cs typeface="Times New Roman" pitchFamily="18" charset="0"/>
              </a:rPr>
            </a:br>
            <a:endParaRPr lang="da-DK" altLang="da-DK" sz="1800"/>
          </a:p>
        </p:txBody>
      </p:sp>
      <p:sp>
        <p:nvSpPr>
          <p:cNvPr id="8198" name="WordArt 8"/>
          <p:cNvSpPr>
            <a:spLocks noChangeArrowheads="1" noChangeShapeType="1" noTextEdit="1"/>
          </p:cNvSpPr>
          <p:nvPr/>
        </p:nvSpPr>
        <p:spPr bwMode="auto">
          <a:xfrm>
            <a:off x="7092950" y="5589588"/>
            <a:ext cx="1590675" cy="2635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241"/>
              </a:avLst>
            </a:prstTxWarp>
          </a:bodyPr>
          <a:lstStyle/>
          <a:p>
            <a:pPr algn="ctr">
              <a:defRPr/>
            </a:pPr>
            <a:r>
              <a:rPr lang="da-DK" sz="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Jørgen</a:t>
            </a:r>
            <a:r>
              <a:rPr lang="da-DK" sz="8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da-DK" sz="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Lobedanz</a:t>
            </a:r>
          </a:p>
        </p:txBody>
      </p:sp>
      <p:sp>
        <p:nvSpPr>
          <p:cNvPr id="8199" name="WordArt 9"/>
          <p:cNvSpPr>
            <a:spLocks noChangeArrowheads="1" noChangeShapeType="1" noTextEdit="1"/>
          </p:cNvSpPr>
          <p:nvPr/>
        </p:nvSpPr>
        <p:spPr bwMode="auto">
          <a:xfrm>
            <a:off x="7235825" y="4797425"/>
            <a:ext cx="1441450" cy="215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da-DK" sz="1600" kern="10">
                <a:ln w="9525">
                  <a:solidFill>
                    <a:srgbClr val="CC3300"/>
                  </a:solidFill>
                  <a:round/>
                  <a:headEnd/>
                  <a:tailEnd/>
                </a:ln>
                <a:solidFill>
                  <a:srgbClr val="CC3300"/>
                </a:solidFill>
                <a:latin typeface="Arial Black"/>
              </a:rPr>
              <a:t>Sundhed</a:t>
            </a:r>
          </a:p>
        </p:txBody>
      </p:sp>
      <p:sp>
        <p:nvSpPr>
          <p:cNvPr id="8200" name="Rectangle 10"/>
          <p:cNvSpPr>
            <a:spLocks noChangeArrowheads="1"/>
          </p:cNvSpPr>
          <p:nvPr/>
        </p:nvSpPr>
        <p:spPr bwMode="auto">
          <a:xfrm>
            <a:off x="684213" y="5589588"/>
            <a:ext cx="3473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a-DK" altLang="da-DK" sz="1800">
                <a:solidFill>
                  <a:srgbClr val="0000FF"/>
                </a:solidFill>
              </a:rPr>
              <a:t>Regnskoven producerer medicin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andarddesign">
  <a:themeElements>
    <a:clrScheme name="Brugerdefinere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DD2D6"/>
      </a:accent1>
      <a:accent2>
        <a:srgbClr val="333399"/>
      </a:accent2>
      <a:accent3>
        <a:srgbClr val="FFFFFF"/>
      </a:accent3>
      <a:accent4>
        <a:srgbClr val="000000"/>
      </a:accent4>
      <a:accent5>
        <a:srgbClr val="CDCDEE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ontor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568</TotalTime>
  <Words>192</Words>
  <Application>Microsoft Office PowerPoint</Application>
  <PresentationFormat>Skærmshow (4:3)</PresentationFormat>
  <Paragraphs>94</Paragraphs>
  <Slides>7</Slides>
  <Notes>1</Notes>
  <HiddenSlides>0</HiddenSlides>
  <MMClips>0</MMClips>
  <ScaleCrop>false</ScaleCrop>
  <HeadingPairs>
    <vt:vector size="8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Diastitler</vt:lpstr>
      </vt:variant>
      <vt:variant>
        <vt:i4>7</vt:i4>
      </vt:variant>
      <vt:variant>
        <vt:lpstr>Brugerdefinerede diasshow</vt:lpstr>
      </vt:variant>
      <vt:variant>
        <vt:i4>2</vt:i4>
      </vt:variant>
    </vt:vector>
  </HeadingPairs>
  <TitlesOfParts>
    <vt:vector size="12" baseType="lpstr">
      <vt:lpstr>Arial</vt:lpstr>
      <vt:lpstr>Times New Roman</vt:lpstr>
      <vt:lpstr>Standarddesign</vt:lpstr>
      <vt:lpstr>PowerPoint-præsentation</vt:lpstr>
      <vt:lpstr>Regnskoven producerer medicin </vt:lpstr>
      <vt:lpstr>Fotosyntese</vt:lpstr>
      <vt:lpstr>Fotosyntese</vt:lpstr>
      <vt:lpstr>Fotosyntese</vt:lpstr>
      <vt:lpstr>Fotosyntese</vt:lpstr>
      <vt:lpstr>PowerPoint-præsentation</vt:lpstr>
      <vt:lpstr>TheobrominsynteseJL</vt:lpstr>
      <vt:lpstr>Kopier i TheobrominsynteseJL</vt:lpstr>
    </vt:vector>
  </TitlesOfParts>
  <Company>Fyns Amt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Regnskoven producerer medicin</dc:title>
  <dc:creator>UK</dc:creator>
  <cp:lastModifiedBy>MF Nucleus</cp:lastModifiedBy>
  <cp:revision>115</cp:revision>
  <dcterms:created xsi:type="dcterms:W3CDTF">2005-05-13T20:18:22Z</dcterms:created>
  <dcterms:modified xsi:type="dcterms:W3CDTF">2017-02-27T11:52:35Z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961757750</vt:i4>
  </property>
  <property fmtid="{D5CDD505-2E9C-101B-9397-08002B2CF9AE}" pid="3" name="_NewReviewCycle">
    <vt:lpwstr/>
  </property>
  <property fmtid="{D5CDD505-2E9C-101B-9397-08002B2CF9AE}" pid="4" name="_EmailSubject">
    <vt:lpwstr>artikel</vt:lpwstr>
  </property>
  <property fmtid="{D5CDD505-2E9C-101B-9397-08002B2CF9AE}" pid="5" name="_AuthorEmail">
    <vt:lpwstr>bsv@nucleus.dk</vt:lpwstr>
  </property>
  <property fmtid="{D5CDD505-2E9C-101B-9397-08002B2CF9AE}" pid="6" name="_AuthorEmailDisplayName">
    <vt:lpwstr>Birthe Søndergaard Villadsen</vt:lpwstr>
  </property>
</Properties>
</file>